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Etna Sans Serif" charset="1" panose="02000600000000000000"/>
      <p:regular r:id="rId17"/>
    </p:embeddedFont>
    <p:embeddedFont>
      <p:font typeface="Open Sauce" charset="1" panose="00000500000000000000"/>
      <p:regular r:id="rId18"/>
    </p:embeddedFont>
    <p:embeddedFont>
      <p:font typeface="Open Sauce Bold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2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4987" y="391816"/>
            <a:ext cx="17438027" cy="11498283"/>
            <a:chOff x="0" y="0"/>
            <a:chExt cx="4592731" cy="30283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92731" cy="3028354"/>
            </a:xfrm>
            <a:custGeom>
              <a:avLst/>
              <a:gdLst/>
              <a:ahLst/>
              <a:cxnLst/>
              <a:rect r="r" b="b" t="t" l="l"/>
              <a:pathLst>
                <a:path h="3028354" w="4592731">
                  <a:moveTo>
                    <a:pt x="13319" y="0"/>
                  </a:moveTo>
                  <a:lnTo>
                    <a:pt x="4579412" y="0"/>
                  </a:lnTo>
                  <a:cubicBezTo>
                    <a:pt x="4586768" y="0"/>
                    <a:pt x="4592731" y="5963"/>
                    <a:pt x="4592731" y="13319"/>
                  </a:cubicBezTo>
                  <a:lnTo>
                    <a:pt x="4592731" y="3015035"/>
                  </a:lnTo>
                  <a:cubicBezTo>
                    <a:pt x="4592731" y="3022391"/>
                    <a:pt x="4586768" y="3028354"/>
                    <a:pt x="4579412" y="3028354"/>
                  </a:cubicBezTo>
                  <a:lnTo>
                    <a:pt x="13319" y="3028354"/>
                  </a:lnTo>
                  <a:cubicBezTo>
                    <a:pt x="5963" y="3028354"/>
                    <a:pt x="0" y="3022391"/>
                    <a:pt x="0" y="3015035"/>
                  </a:cubicBezTo>
                  <a:lnTo>
                    <a:pt x="0" y="13319"/>
                  </a:lnTo>
                  <a:cubicBezTo>
                    <a:pt x="0" y="5963"/>
                    <a:pt x="5963" y="0"/>
                    <a:pt x="1331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92731" cy="3066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95846" y="-606962"/>
            <a:ext cx="2896307" cy="2250189"/>
            <a:chOff x="0" y="0"/>
            <a:chExt cx="762813" cy="5926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62813" cy="592642"/>
            </a:xfrm>
            <a:custGeom>
              <a:avLst/>
              <a:gdLst/>
              <a:ahLst/>
              <a:cxnLst/>
              <a:rect r="r" b="b" t="t" l="l"/>
              <a:pathLst>
                <a:path h="592642" w="762813">
                  <a:moveTo>
                    <a:pt x="61480" y="0"/>
                  </a:moveTo>
                  <a:lnTo>
                    <a:pt x="701334" y="0"/>
                  </a:lnTo>
                  <a:cubicBezTo>
                    <a:pt x="717639" y="0"/>
                    <a:pt x="733277" y="6477"/>
                    <a:pt x="744806" y="18007"/>
                  </a:cubicBezTo>
                  <a:cubicBezTo>
                    <a:pt x="756336" y="29537"/>
                    <a:pt x="762813" y="45174"/>
                    <a:pt x="762813" y="61480"/>
                  </a:cubicBezTo>
                  <a:lnTo>
                    <a:pt x="762813" y="531163"/>
                  </a:lnTo>
                  <a:cubicBezTo>
                    <a:pt x="762813" y="565117"/>
                    <a:pt x="735288" y="592642"/>
                    <a:pt x="701334" y="592642"/>
                  </a:cubicBezTo>
                  <a:lnTo>
                    <a:pt x="61480" y="592642"/>
                  </a:lnTo>
                  <a:cubicBezTo>
                    <a:pt x="45174" y="592642"/>
                    <a:pt x="29537" y="586165"/>
                    <a:pt x="18007" y="574635"/>
                  </a:cubicBezTo>
                  <a:cubicBezTo>
                    <a:pt x="6477" y="563106"/>
                    <a:pt x="0" y="547468"/>
                    <a:pt x="0" y="531163"/>
                  </a:cubicBezTo>
                  <a:lnTo>
                    <a:pt x="0" y="61480"/>
                  </a:lnTo>
                  <a:cubicBezTo>
                    <a:pt x="0" y="45174"/>
                    <a:pt x="6477" y="29537"/>
                    <a:pt x="18007" y="18007"/>
                  </a:cubicBezTo>
                  <a:cubicBezTo>
                    <a:pt x="29537" y="6477"/>
                    <a:pt x="45174" y="0"/>
                    <a:pt x="61480" y="0"/>
                  </a:cubicBezTo>
                  <a:close/>
                </a:path>
              </a:pathLst>
            </a:custGeom>
            <a:solidFill>
              <a:srgbClr val="017E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62813" cy="630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1210168" y="757874"/>
            <a:ext cx="121566" cy="484502"/>
          </a:xfrm>
          <a:custGeom>
            <a:avLst/>
            <a:gdLst/>
            <a:ahLst/>
            <a:cxnLst/>
            <a:rect r="r" b="b" t="t" l="l"/>
            <a:pathLst>
              <a:path h="484502" w="121566">
                <a:moveTo>
                  <a:pt x="0" y="0"/>
                </a:moveTo>
                <a:lnTo>
                  <a:pt x="121566" y="0"/>
                </a:lnTo>
                <a:lnTo>
                  <a:pt x="121566" y="484502"/>
                </a:lnTo>
                <a:lnTo>
                  <a:pt x="0" y="484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6956266" y="757874"/>
            <a:ext cx="121566" cy="484502"/>
          </a:xfrm>
          <a:custGeom>
            <a:avLst/>
            <a:gdLst/>
            <a:ahLst/>
            <a:cxnLst/>
            <a:rect r="r" b="b" t="t" l="l"/>
            <a:pathLst>
              <a:path h="484502" w="121566">
                <a:moveTo>
                  <a:pt x="0" y="0"/>
                </a:moveTo>
                <a:lnTo>
                  <a:pt x="121566" y="0"/>
                </a:lnTo>
                <a:lnTo>
                  <a:pt x="121566" y="484502"/>
                </a:lnTo>
                <a:lnTo>
                  <a:pt x="0" y="484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480560" y="5057633"/>
            <a:ext cx="9326880" cy="4200667"/>
            <a:chOff x="0" y="0"/>
            <a:chExt cx="8459470" cy="381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459470" cy="3808730"/>
            </a:xfrm>
            <a:custGeom>
              <a:avLst/>
              <a:gdLst/>
              <a:ahLst/>
              <a:cxnLst/>
              <a:rect r="r" b="b" t="t" l="l"/>
              <a:pathLst>
                <a:path h="3808730" w="845947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068" r="0" b="-3068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480560" y="8625662"/>
            <a:ext cx="2896307" cy="632638"/>
            <a:chOff x="0" y="0"/>
            <a:chExt cx="762813" cy="16662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2813" cy="166621"/>
            </a:xfrm>
            <a:custGeom>
              <a:avLst/>
              <a:gdLst/>
              <a:ahLst/>
              <a:cxnLst/>
              <a:rect r="r" b="b" t="t" l="l"/>
              <a:pathLst>
                <a:path h="166621" w="762813">
                  <a:moveTo>
                    <a:pt x="83310" y="0"/>
                  </a:moveTo>
                  <a:lnTo>
                    <a:pt x="679503" y="0"/>
                  </a:lnTo>
                  <a:cubicBezTo>
                    <a:pt x="701598" y="0"/>
                    <a:pt x="722789" y="8777"/>
                    <a:pt x="738412" y="24401"/>
                  </a:cubicBezTo>
                  <a:cubicBezTo>
                    <a:pt x="754036" y="40025"/>
                    <a:pt x="762813" y="61215"/>
                    <a:pt x="762813" y="83310"/>
                  </a:cubicBezTo>
                  <a:lnTo>
                    <a:pt x="762813" y="83310"/>
                  </a:lnTo>
                  <a:cubicBezTo>
                    <a:pt x="762813" y="129321"/>
                    <a:pt x="725514" y="166621"/>
                    <a:pt x="679503" y="166621"/>
                  </a:cubicBezTo>
                  <a:lnTo>
                    <a:pt x="83310" y="166621"/>
                  </a:lnTo>
                  <a:cubicBezTo>
                    <a:pt x="37299" y="166621"/>
                    <a:pt x="0" y="129321"/>
                    <a:pt x="0" y="83310"/>
                  </a:cubicBezTo>
                  <a:lnTo>
                    <a:pt x="0" y="83310"/>
                  </a:lnTo>
                  <a:cubicBezTo>
                    <a:pt x="0" y="37299"/>
                    <a:pt x="37299" y="0"/>
                    <a:pt x="8331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17E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62813" cy="2047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300563" y="8728225"/>
            <a:ext cx="967623" cy="427513"/>
          </a:xfrm>
          <a:custGeom>
            <a:avLst/>
            <a:gdLst/>
            <a:ahLst/>
            <a:cxnLst/>
            <a:rect r="r" b="b" t="t" l="l"/>
            <a:pathLst>
              <a:path h="427513" w="967623">
                <a:moveTo>
                  <a:pt x="0" y="0"/>
                </a:moveTo>
                <a:lnTo>
                  <a:pt x="967623" y="0"/>
                </a:lnTo>
                <a:lnTo>
                  <a:pt x="967623" y="427513"/>
                </a:lnTo>
                <a:lnTo>
                  <a:pt x="0" y="4275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277365" y="8728225"/>
            <a:ext cx="530075" cy="530075"/>
          </a:xfrm>
          <a:custGeom>
            <a:avLst/>
            <a:gdLst/>
            <a:ahLst/>
            <a:cxnLst/>
            <a:rect r="r" b="b" t="t" l="l"/>
            <a:pathLst>
              <a:path h="530075" w="530075">
                <a:moveTo>
                  <a:pt x="0" y="0"/>
                </a:moveTo>
                <a:lnTo>
                  <a:pt x="530075" y="0"/>
                </a:lnTo>
                <a:lnTo>
                  <a:pt x="530075" y="530075"/>
                </a:lnTo>
                <a:lnTo>
                  <a:pt x="0" y="5300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688339" y="109270"/>
            <a:ext cx="2903815" cy="1298902"/>
          </a:xfrm>
          <a:custGeom>
            <a:avLst/>
            <a:gdLst/>
            <a:ahLst/>
            <a:cxnLst/>
            <a:rect r="r" b="b" t="t" l="l"/>
            <a:pathLst>
              <a:path h="1298902" w="2903815">
                <a:moveTo>
                  <a:pt x="0" y="0"/>
                </a:moveTo>
                <a:lnTo>
                  <a:pt x="2903815" y="0"/>
                </a:lnTo>
                <a:lnTo>
                  <a:pt x="2903815" y="1298903"/>
                </a:lnTo>
                <a:lnTo>
                  <a:pt x="0" y="12989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62111" r="0" b="-61447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300802" y="1718785"/>
            <a:ext cx="13686396" cy="2363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85"/>
              </a:lnSpc>
              <a:spcBef>
                <a:spcPct val="0"/>
              </a:spcBef>
            </a:pPr>
            <a:r>
              <a:rPr lang="en-US" sz="6775" spc="-155">
                <a:solidFill>
                  <a:srgbClr val="017E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Big Data e Cidades Inteligentes – Segurança no Trânsito em São Paulo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043964" y="4384386"/>
            <a:ext cx="7746253" cy="380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2604" spc="-26">
                <a:solidFill>
                  <a:srgbClr val="022369"/>
                </a:solidFill>
                <a:latin typeface="Open Sauce"/>
                <a:ea typeface="Open Sauce"/>
                <a:cs typeface="Open Sauce"/>
                <a:sym typeface="Open Sauce"/>
              </a:rPr>
              <a:t>Análise de Dados Reais – Relatório CET-SP 2021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2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4987" y="391816"/>
            <a:ext cx="17438027" cy="9503369"/>
            <a:chOff x="0" y="0"/>
            <a:chExt cx="4592731" cy="25029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92731" cy="2502945"/>
            </a:xfrm>
            <a:custGeom>
              <a:avLst/>
              <a:gdLst/>
              <a:ahLst/>
              <a:cxnLst/>
              <a:rect r="r" b="b" t="t" l="l"/>
              <a:pathLst>
                <a:path h="2502945" w="4592731">
                  <a:moveTo>
                    <a:pt x="13319" y="0"/>
                  </a:moveTo>
                  <a:lnTo>
                    <a:pt x="4579412" y="0"/>
                  </a:lnTo>
                  <a:cubicBezTo>
                    <a:pt x="4586768" y="0"/>
                    <a:pt x="4592731" y="5963"/>
                    <a:pt x="4592731" y="13319"/>
                  </a:cubicBezTo>
                  <a:lnTo>
                    <a:pt x="4592731" y="2489626"/>
                  </a:lnTo>
                  <a:cubicBezTo>
                    <a:pt x="4592731" y="2496982"/>
                    <a:pt x="4586768" y="2502945"/>
                    <a:pt x="4579412" y="2502945"/>
                  </a:cubicBezTo>
                  <a:lnTo>
                    <a:pt x="13319" y="2502945"/>
                  </a:lnTo>
                  <a:cubicBezTo>
                    <a:pt x="5963" y="2502945"/>
                    <a:pt x="0" y="2496982"/>
                    <a:pt x="0" y="2489626"/>
                  </a:cubicBezTo>
                  <a:lnTo>
                    <a:pt x="0" y="13319"/>
                  </a:lnTo>
                  <a:cubicBezTo>
                    <a:pt x="0" y="5963"/>
                    <a:pt x="5963" y="0"/>
                    <a:pt x="1331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92731" cy="2541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642716" y="913572"/>
            <a:ext cx="8841829" cy="6366721"/>
            <a:chOff x="0" y="0"/>
            <a:chExt cx="2328712" cy="16768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28712" cy="1676832"/>
            </a:xfrm>
            <a:custGeom>
              <a:avLst/>
              <a:gdLst/>
              <a:ahLst/>
              <a:cxnLst/>
              <a:rect r="r" b="b" t="t" l="l"/>
              <a:pathLst>
                <a:path h="1676832" w="2328712">
                  <a:moveTo>
                    <a:pt x="37651" y="0"/>
                  </a:moveTo>
                  <a:lnTo>
                    <a:pt x="2291062" y="0"/>
                  </a:lnTo>
                  <a:cubicBezTo>
                    <a:pt x="2301047" y="0"/>
                    <a:pt x="2310624" y="3967"/>
                    <a:pt x="2317685" y="11028"/>
                  </a:cubicBezTo>
                  <a:cubicBezTo>
                    <a:pt x="2324746" y="18089"/>
                    <a:pt x="2328712" y="27665"/>
                    <a:pt x="2328712" y="37651"/>
                  </a:cubicBezTo>
                  <a:lnTo>
                    <a:pt x="2328712" y="1639181"/>
                  </a:lnTo>
                  <a:cubicBezTo>
                    <a:pt x="2328712" y="1659975"/>
                    <a:pt x="2311855" y="1676832"/>
                    <a:pt x="2291062" y="1676832"/>
                  </a:cubicBezTo>
                  <a:lnTo>
                    <a:pt x="37651" y="1676832"/>
                  </a:lnTo>
                  <a:cubicBezTo>
                    <a:pt x="16857" y="1676832"/>
                    <a:pt x="0" y="1659975"/>
                    <a:pt x="0" y="1639181"/>
                  </a:cubicBezTo>
                  <a:lnTo>
                    <a:pt x="0" y="37651"/>
                  </a:lnTo>
                  <a:cubicBezTo>
                    <a:pt x="0" y="16857"/>
                    <a:pt x="16857" y="0"/>
                    <a:pt x="37651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17E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28712" cy="17149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144000" y="1028700"/>
            <a:ext cx="578753" cy="578753"/>
          </a:xfrm>
          <a:custGeom>
            <a:avLst/>
            <a:gdLst/>
            <a:ahLst/>
            <a:cxnLst/>
            <a:rect r="r" b="b" t="t" l="l"/>
            <a:pathLst>
              <a:path h="578753" w="578753">
                <a:moveTo>
                  <a:pt x="0" y="0"/>
                </a:moveTo>
                <a:lnTo>
                  <a:pt x="578753" y="0"/>
                </a:lnTo>
                <a:lnTo>
                  <a:pt x="578753" y="578753"/>
                </a:lnTo>
                <a:lnTo>
                  <a:pt x="0" y="578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668142" y="5793175"/>
            <a:ext cx="6591158" cy="3956013"/>
            <a:chOff x="0" y="0"/>
            <a:chExt cx="6350000" cy="38112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3811270"/>
            </a:xfrm>
            <a:custGeom>
              <a:avLst/>
              <a:gdLst/>
              <a:ahLst/>
              <a:cxnLst/>
              <a:rect r="r" b="b" t="t" l="l"/>
              <a:pathLst>
                <a:path h="3811270" w="635000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4"/>
              <a:stretch>
                <a:fillRect l="-10019" t="0" r="-1002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292285" y="1028700"/>
            <a:ext cx="5803507" cy="5246370"/>
            <a:chOff x="0" y="0"/>
            <a:chExt cx="6350000" cy="5740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1270" cy="5741670"/>
            </a:xfrm>
            <a:custGeom>
              <a:avLst/>
              <a:gdLst/>
              <a:ahLst/>
              <a:cxnLst/>
              <a:rect r="r" b="b" t="t" l="l"/>
              <a:pathLst>
                <a:path h="5741670" w="6351270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242570" y="2933700"/>
                    <a:pt x="542290" y="2933700"/>
                  </a:cubicBezTo>
                  <a:lnTo>
                    <a:pt x="1148080" y="2933700"/>
                  </a:lnTo>
                  <a:cubicBezTo>
                    <a:pt x="1447800" y="2933700"/>
                    <a:pt x="1690370" y="3176270"/>
                    <a:pt x="1690370" y="3475990"/>
                  </a:cubicBezTo>
                  <a:lnTo>
                    <a:pt x="1690370" y="5199380"/>
                  </a:lnTo>
                  <a:cubicBezTo>
                    <a:pt x="1690370" y="5499100"/>
                    <a:pt x="1932940" y="5741670"/>
                    <a:pt x="2232660" y="5741670"/>
                  </a:cubicBezTo>
                  <a:lnTo>
                    <a:pt x="3599180" y="5741670"/>
                  </a:lnTo>
                  <a:cubicBezTo>
                    <a:pt x="3735070" y="5741670"/>
                    <a:pt x="3867150" y="5689600"/>
                    <a:pt x="3967480" y="5598160"/>
                  </a:cubicBezTo>
                  <a:lnTo>
                    <a:pt x="6177280" y="3553460"/>
                  </a:lnTo>
                  <a:cubicBezTo>
                    <a:pt x="6287770" y="3450590"/>
                    <a:pt x="6351270" y="3307080"/>
                    <a:pt x="6351270" y="3155950"/>
                  </a:cubicBezTo>
                  <a:lnTo>
                    <a:pt x="6351270" y="542290"/>
                  </a:lnTo>
                  <a:cubicBezTo>
                    <a:pt x="6350000" y="242570"/>
                    <a:pt x="6107430" y="0"/>
                    <a:pt x="5807710" y="0"/>
                  </a:cubicBezTo>
                  <a:lnTo>
                    <a:pt x="542290" y="0"/>
                  </a:lnTo>
                  <a:cubicBezTo>
                    <a:pt x="242570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5"/>
              <a:stretch>
                <a:fillRect l="-17843" t="0" r="-17843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274076" y="7771181"/>
            <a:ext cx="897354" cy="897354"/>
          </a:xfrm>
          <a:custGeom>
            <a:avLst/>
            <a:gdLst/>
            <a:ahLst/>
            <a:cxnLst/>
            <a:rect r="r" b="b" t="t" l="l"/>
            <a:pathLst>
              <a:path h="897354" w="897354">
                <a:moveTo>
                  <a:pt x="0" y="0"/>
                </a:moveTo>
                <a:lnTo>
                  <a:pt x="897355" y="0"/>
                </a:lnTo>
                <a:lnTo>
                  <a:pt x="897355" y="897354"/>
                </a:lnTo>
                <a:lnTo>
                  <a:pt x="0" y="897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4571774"/>
            <a:ext cx="7327273" cy="2000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14"/>
              </a:lnSpc>
            </a:pPr>
            <a:r>
              <a:rPr lang="en-US" sz="8637" spc="-198">
                <a:solidFill>
                  <a:srgbClr val="017E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Onde acontece?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44469" y="1028700"/>
            <a:ext cx="5742754" cy="440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5"/>
              </a:lnSpc>
            </a:pPr>
          </a:p>
          <a:p>
            <a:pPr algn="l" marL="454356" indent="-227178" lvl="1">
              <a:lnSpc>
                <a:spcPts val="2525"/>
              </a:lnSpc>
              <a:buFont typeface="Arial"/>
              <a:buChar char="•"/>
            </a:pPr>
            <a:r>
              <a:rPr lang="en-US" b="true" sz="2104" spc="-21">
                <a:solidFill>
                  <a:srgbClr val="02236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Vias Críticas (Pontos Quentes): Marginal Tietê (30 acidentes) e Marginal Pinheiros (18 acidentes).</a:t>
            </a:r>
          </a:p>
          <a:p>
            <a:pPr algn="l">
              <a:lnSpc>
                <a:spcPts val="2525"/>
              </a:lnSpc>
            </a:pPr>
          </a:p>
          <a:p>
            <a:pPr algn="l" marL="454356" indent="-227178" lvl="1">
              <a:lnSpc>
                <a:spcPts val="2525"/>
              </a:lnSpc>
              <a:buFont typeface="Arial"/>
              <a:buChar char="•"/>
            </a:pPr>
            <a:r>
              <a:rPr lang="en-US" b="true" sz="2104" spc="-21">
                <a:solidFill>
                  <a:srgbClr val="02236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Subprefeituras Críticas: Sé (38), Butantã, Itaquera, Campo Limpo, M'Boi Mirim (35-42 acidentes).</a:t>
            </a:r>
          </a:p>
          <a:p>
            <a:pPr algn="l">
              <a:lnSpc>
                <a:spcPts val="2525"/>
              </a:lnSpc>
            </a:pPr>
          </a:p>
          <a:p>
            <a:pPr algn="l">
              <a:lnSpc>
                <a:spcPts val="2525"/>
              </a:lnSpc>
            </a:pPr>
            <a:r>
              <a:rPr lang="en-US" sz="2104" spc="-21" b="true">
                <a:solidFill>
                  <a:srgbClr val="02236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 Big Data (Dado Mestre de Local e Tempo) gera uma "planta da ação": concentrações de risco exigem intervenções focadas em Engenharia, Educação e Fiscalização nesses locais e horários.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2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4987" y="391816"/>
            <a:ext cx="17438027" cy="9503369"/>
            <a:chOff x="0" y="0"/>
            <a:chExt cx="4592731" cy="25029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92731" cy="2502945"/>
            </a:xfrm>
            <a:custGeom>
              <a:avLst/>
              <a:gdLst/>
              <a:ahLst/>
              <a:cxnLst/>
              <a:rect r="r" b="b" t="t" l="l"/>
              <a:pathLst>
                <a:path h="2502945" w="4592731">
                  <a:moveTo>
                    <a:pt x="13319" y="0"/>
                  </a:moveTo>
                  <a:lnTo>
                    <a:pt x="4579412" y="0"/>
                  </a:lnTo>
                  <a:cubicBezTo>
                    <a:pt x="4586768" y="0"/>
                    <a:pt x="4592731" y="5963"/>
                    <a:pt x="4592731" y="13319"/>
                  </a:cubicBezTo>
                  <a:lnTo>
                    <a:pt x="4592731" y="2489626"/>
                  </a:lnTo>
                  <a:cubicBezTo>
                    <a:pt x="4592731" y="2496982"/>
                    <a:pt x="4586768" y="2502945"/>
                    <a:pt x="4579412" y="2502945"/>
                  </a:cubicBezTo>
                  <a:lnTo>
                    <a:pt x="13319" y="2502945"/>
                  </a:lnTo>
                  <a:cubicBezTo>
                    <a:pt x="5963" y="2502945"/>
                    <a:pt x="0" y="2496982"/>
                    <a:pt x="0" y="2489626"/>
                  </a:cubicBezTo>
                  <a:lnTo>
                    <a:pt x="0" y="13319"/>
                  </a:lnTo>
                  <a:cubicBezTo>
                    <a:pt x="0" y="5963"/>
                    <a:pt x="5963" y="0"/>
                    <a:pt x="1331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92731" cy="2541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161350"/>
            <a:ext cx="10304643" cy="7096950"/>
            <a:chOff x="0" y="0"/>
            <a:chExt cx="2713980" cy="18691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13980" cy="1869156"/>
            </a:xfrm>
            <a:custGeom>
              <a:avLst/>
              <a:gdLst/>
              <a:ahLst/>
              <a:cxnLst/>
              <a:rect r="r" b="b" t="t" l="l"/>
              <a:pathLst>
                <a:path h="1869156" w="2713980">
                  <a:moveTo>
                    <a:pt x="32306" y="0"/>
                  </a:moveTo>
                  <a:lnTo>
                    <a:pt x="2681674" y="0"/>
                  </a:lnTo>
                  <a:cubicBezTo>
                    <a:pt x="2699516" y="0"/>
                    <a:pt x="2713980" y="14464"/>
                    <a:pt x="2713980" y="32306"/>
                  </a:cubicBezTo>
                  <a:lnTo>
                    <a:pt x="2713980" y="1836850"/>
                  </a:lnTo>
                  <a:cubicBezTo>
                    <a:pt x="2713980" y="1854692"/>
                    <a:pt x="2699516" y="1869156"/>
                    <a:pt x="2681674" y="1869156"/>
                  </a:cubicBezTo>
                  <a:lnTo>
                    <a:pt x="32306" y="1869156"/>
                  </a:lnTo>
                  <a:cubicBezTo>
                    <a:pt x="14464" y="1869156"/>
                    <a:pt x="0" y="1854692"/>
                    <a:pt x="0" y="1836850"/>
                  </a:cubicBezTo>
                  <a:lnTo>
                    <a:pt x="0" y="32306"/>
                  </a:lnTo>
                  <a:cubicBezTo>
                    <a:pt x="0" y="14464"/>
                    <a:pt x="14464" y="0"/>
                    <a:pt x="3230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17E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13980" cy="1907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709191" y="7548169"/>
            <a:ext cx="779897" cy="779897"/>
          </a:xfrm>
          <a:custGeom>
            <a:avLst/>
            <a:gdLst/>
            <a:ahLst/>
            <a:cxnLst/>
            <a:rect r="r" b="b" t="t" l="l"/>
            <a:pathLst>
              <a:path h="779897" w="779897">
                <a:moveTo>
                  <a:pt x="0" y="0"/>
                </a:moveTo>
                <a:lnTo>
                  <a:pt x="779897" y="0"/>
                </a:lnTo>
                <a:lnTo>
                  <a:pt x="779897" y="779897"/>
                </a:lnTo>
                <a:lnTo>
                  <a:pt x="0" y="779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182286" y="1028700"/>
            <a:ext cx="8839527" cy="8229600"/>
            <a:chOff x="0" y="0"/>
            <a:chExt cx="6350000" cy="59118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4"/>
              <a:stretch>
                <a:fillRect l="-12082" t="0" r="-12082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388166" y="933621"/>
            <a:ext cx="12543334" cy="1041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6"/>
              </a:lnSpc>
            </a:pPr>
            <a:r>
              <a:rPr lang="en-US" sz="8593" spc="-197">
                <a:solidFill>
                  <a:srgbClr val="017E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Conclusões: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8166" y="2236775"/>
            <a:ext cx="9596798" cy="655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0445" indent="-290222" lvl="1">
              <a:lnSpc>
                <a:spcPts val="3763"/>
              </a:lnSpc>
              <a:buFont typeface="Arial"/>
              <a:buChar char="•"/>
            </a:pPr>
            <a:r>
              <a:rPr lang="en-US" sz="2688" spc="-26">
                <a:solidFill>
                  <a:srgbClr val="022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Resumo da Descoberta Principal: Os dados de 2021 mostram que a vulnerabilidade no trânsito de SP é um problema de risco concentrado (Motociclistas e Pedestres) em locais de alta velocidade (Marginais) e horários de lazer/noturnos.</a:t>
            </a:r>
          </a:p>
          <a:p>
            <a:pPr algn="l" marL="580445" indent="-290222" lvl="1">
              <a:lnSpc>
                <a:spcPts val="3763"/>
              </a:lnSpc>
              <a:buFont typeface="Arial"/>
              <a:buChar char="•"/>
            </a:pPr>
            <a:r>
              <a:rPr lang="en-US" sz="2688" spc="-26">
                <a:solidFill>
                  <a:srgbClr val="022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Big Data para Ação: O uso do Dado Mestre em Cidades Inteligentes permite que a SMT/CET:</a:t>
            </a:r>
          </a:p>
          <a:p>
            <a:pPr algn="l" marL="580445" indent="-290222" lvl="1">
              <a:lnSpc>
                <a:spcPts val="3763"/>
              </a:lnSpc>
              <a:buAutoNum type="arabicPeriod" startAt="1"/>
            </a:pPr>
            <a:r>
              <a:rPr lang="en-US" sz="2688" spc="-26">
                <a:solidFill>
                  <a:srgbClr val="022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Redefina as faixas etárias e ocupações para campanhas de educação mais eficazes (Ex: Motofretistas).</a:t>
            </a:r>
          </a:p>
          <a:p>
            <a:pPr algn="l" marL="580445" indent="-290222" lvl="1">
              <a:lnSpc>
                <a:spcPts val="3763"/>
              </a:lnSpc>
              <a:buAutoNum type="arabicPeriod" startAt="1"/>
            </a:pPr>
            <a:r>
              <a:rPr lang="en-US" sz="2688" spc="-26">
                <a:solidFill>
                  <a:srgbClr val="022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Ajuste a fiscalização nos horários de pico de fatalidade (madrugadas e finais de semana).</a:t>
            </a:r>
          </a:p>
          <a:p>
            <a:pPr algn="l" marL="580445" indent="-290222" lvl="1">
              <a:lnSpc>
                <a:spcPts val="3763"/>
              </a:lnSpc>
              <a:spcBef>
                <a:spcPct val="0"/>
              </a:spcBef>
              <a:buAutoNum type="arabicPeriod" startAt="1"/>
            </a:pPr>
            <a:r>
              <a:rPr lang="en-US" sz="2688" spc="-26">
                <a:solidFill>
                  <a:srgbClr val="022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Priorize intervenções de engenharia (calçadas, faixas de pedestre, velocidade) nas vias e subprefeituras mais críticas.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2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4987" y="391816"/>
            <a:ext cx="17438027" cy="9503369"/>
            <a:chOff x="0" y="0"/>
            <a:chExt cx="4592731" cy="25029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92731" cy="2502945"/>
            </a:xfrm>
            <a:custGeom>
              <a:avLst/>
              <a:gdLst/>
              <a:ahLst/>
              <a:cxnLst/>
              <a:rect r="r" b="b" t="t" l="l"/>
              <a:pathLst>
                <a:path h="2502945" w="4592731">
                  <a:moveTo>
                    <a:pt x="13319" y="0"/>
                  </a:moveTo>
                  <a:lnTo>
                    <a:pt x="4579412" y="0"/>
                  </a:lnTo>
                  <a:cubicBezTo>
                    <a:pt x="4586768" y="0"/>
                    <a:pt x="4592731" y="5963"/>
                    <a:pt x="4592731" y="13319"/>
                  </a:cubicBezTo>
                  <a:lnTo>
                    <a:pt x="4592731" y="2489626"/>
                  </a:lnTo>
                  <a:cubicBezTo>
                    <a:pt x="4592731" y="2496982"/>
                    <a:pt x="4586768" y="2502945"/>
                    <a:pt x="4579412" y="2502945"/>
                  </a:cubicBezTo>
                  <a:lnTo>
                    <a:pt x="13319" y="2502945"/>
                  </a:lnTo>
                  <a:cubicBezTo>
                    <a:pt x="5963" y="2502945"/>
                    <a:pt x="0" y="2496982"/>
                    <a:pt x="0" y="2489626"/>
                  </a:cubicBezTo>
                  <a:lnTo>
                    <a:pt x="0" y="13319"/>
                  </a:lnTo>
                  <a:cubicBezTo>
                    <a:pt x="0" y="5963"/>
                    <a:pt x="5963" y="0"/>
                    <a:pt x="1331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92731" cy="2541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592626" y="3354094"/>
            <a:ext cx="4796629" cy="4808583"/>
            <a:chOff x="0" y="0"/>
            <a:chExt cx="1263310" cy="12664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63310" cy="1266458"/>
            </a:xfrm>
            <a:custGeom>
              <a:avLst/>
              <a:gdLst/>
              <a:ahLst/>
              <a:cxnLst/>
              <a:rect r="r" b="b" t="t" l="l"/>
              <a:pathLst>
                <a:path h="1266458" w="1263310">
                  <a:moveTo>
                    <a:pt x="69403" y="0"/>
                  </a:moveTo>
                  <a:lnTo>
                    <a:pt x="1193906" y="0"/>
                  </a:lnTo>
                  <a:cubicBezTo>
                    <a:pt x="1212313" y="0"/>
                    <a:pt x="1229966" y="7312"/>
                    <a:pt x="1242982" y="20328"/>
                  </a:cubicBezTo>
                  <a:cubicBezTo>
                    <a:pt x="1255997" y="33343"/>
                    <a:pt x="1263310" y="50997"/>
                    <a:pt x="1263310" y="69403"/>
                  </a:cubicBezTo>
                  <a:lnTo>
                    <a:pt x="1263310" y="1197055"/>
                  </a:lnTo>
                  <a:cubicBezTo>
                    <a:pt x="1263310" y="1215462"/>
                    <a:pt x="1255997" y="1233115"/>
                    <a:pt x="1242982" y="1246130"/>
                  </a:cubicBezTo>
                  <a:cubicBezTo>
                    <a:pt x="1229966" y="1259146"/>
                    <a:pt x="1212313" y="1266458"/>
                    <a:pt x="1193906" y="1266458"/>
                  </a:cubicBezTo>
                  <a:lnTo>
                    <a:pt x="69403" y="1266458"/>
                  </a:lnTo>
                  <a:cubicBezTo>
                    <a:pt x="50997" y="1266458"/>
                    <a:pt x="33343" y="1259146"/>
                    <a:pt x="20328" y="1246130"/>
                  </a:cubicBezTo>
                  <a:cubicBezTo>
                    <a:pt x="7312" y="1233115"/>
                    <a:pt x="0" y="1215462"/>
                    <a:pt x="0" y="1197055"/>
                  </a:cubicBezTo>
                  <a:lnTo>
                    <a:pt x="0" y="69403"/>
                  </a:lnTo>
                  <a:cubicBezTo>
                    <a:pt x="0" y="50997"/>
                    <a:pt x="7312" y="33343"/>
                    <a:pt x="20328" y="20328"/>
                  </a:cubicBezTo>
                  <a:cubicBezTo>
                    <a:pt x="33343" y="7312"/>
                    <a:pt x="50997" y="0"/>
                    <a:pt x="6940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17E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63310" cy="1304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499760" y="1933763"/>
            <a:ext cx="1092865" cy="1092865"/>
          </a:xfrm>
          <a:custGeom>
            <a:avLst/>
            <a:gdLst/>
            <a:ahLst/>
            <a:cxnLst/>
            <a:rect r="r" b="b" t="t" l="l"/>
            <a:pathLst>
              <a:path h="1092865" w="1092865">
                <a:moveTo>
                  <a:pt x="0" y="0"/>
                </a:moveTo>
                <a:lnTo>
                  <a:pt x="1092866" y="0"/>
                </a:lnTo>
                <a:lnTo>
                  <a:pt x="1092866" y="1092866"/>
                </a:lnTo>
                <a:lnTo>
                  <a:pt x="0" y="1092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899100" y="1771466"/>
            <a:ext cx="4107125" cy="1255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51"/>
              </a:lnSpc>
            </a:pPr>
            <a:r>
              <a:rPr lang="en-US" sz="10403" spc="-239">
                <a:solidFill>
                  <a:srgbClr val="017E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Equipe: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75655" y="3799002"/>
            <a:ext cx="4030570" cy="3918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b="true" sz="4299" spc="-42">
                <a:solidFill>
                  <a:srgbClr val="02236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Taísa Santiago</a:t>
            </a:r>
          </a:p>
          <a:p>
            <a:pPr algn="ctr">
              <a:lnSpc>
                <a:spcPts val="5159"/>
              </a:lnSpc>
            </a:pPr>
            <a:r>
              <a:rPr lang="en-US" b="true" sz="4299" spc="-42">
                <a:solidFill>
                  <a:srgbClr val="02236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Victor Erbs</a:t>
            </a:r>
          </a:p>
          <a:p>
            <a:pPr algn="ctr">
              <a:lnSpc>
                <a:spcPts val="5159"/>
              </a:lnSpc>
            </a:pPr>
            <a:r>
              <a:rPr lang="en-US" b="true" sz="4299" spc="-42">
                <a:solidFill>
                  <a:srgbClr val="02236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Caio Vrasack</a:t>
            </a:r>
          </a:p>
          <a:p>
            <a:pPr algn="ctr">
              <a:lnSpc>
                <a:spcPts val="5159"/>
              </a:lnSpc>
            </a:pPr>
            <a:r>
              <a:rPr lang="en-US" b="true" sz="4299" spc="-42">
                <a:solidFill>
                  <a:srgbClr val="02236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Hiram Coelho</a:t>
            </a:r>
          </a:p>
          <a:p>
            <a:pPr algn="ctr">
              <a:lnSpc>
                <a:spcPts val="5159"/>
              </a:lnSpc>
            </a:pPr>
            <a:r>
              <a:rPr lang="en-US" b="true" sz="4299" spc="-42">
                <a:solidFill>
                  <a:srgbClr val="02236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Arthur Moura</a:t>
            </a:r>
          </a:p>
          <a:p>
            <a:pPr algn="ctr">
              <a:lnSpc>
                <a:spcPts val="5159"/>
              </a:lnSpc>
            </a:pPr>
            <a:r>
              <a:rPr lang="en-US" b="true" sz="4299" spc="-42">
                <a:solidFill>
                  <a:srgbClr val="02236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Bruno Silva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422" y="1773854"/>
            <a:ext cx="8476100" cy="84012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2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4987" y="391816"/>
            <a:ext cx="17438027" cy="9503369"/>
            <a:chOff x="0" y="0"/>
            <a:chExt cx="4592731" cy="25029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92731" cy="2502945"/>
            </a:xfrm>
            <a:custGeom>
              <a:avLst/>
              <a:gdLst/>
              <a:ahLst/>
              <a:cxnLst/>
              <a:rect r="r" b="b" t="t" l="l"/>
              <a:pathLst>
                <a:path h="2502945" w="4592731">
                  <a:moveTo>
                    <a:pt x="13319" y="0"/>
                  </a:moveTo>
                  <a:lnTo>
                    <a:pt x="4579412" y="0"/>
                  </a:lnTo>
                  <a:cubicBezTo>
                    <a:pt x="4586768" y="0"/>
                    <a:pt x="4592731" y="5963"/>
                    <a:pt x="4592731" y="13319"/>
                  </a:cubicBezTo>
                  <a:lnTo>
                    <a:pt x="4592731" y="2489626"/>
                  </a:lnTo>
                  <a:cubicBezTo>
                    <a:pt x="4592731" y="2496982"/>
                    <a:pt x="4586768" y="2502945"/>
                    <a:pt x="4579412" y="2502945"/>
                  </a:cubicBezTo>
                  <a:lnTo>
                    <a:pt x="13319" y="2502945"/>
                  </a:lnTo>
                  <a:cubicBezTo>
                    <a:pt x="5963" y="2502945"/>
                    <a:pt x="0" y="2496982"/>
                    <a:pt x="0" y="2489626"/>
                  </a:cubicBezTo>
                  <a:lnTo>
                    <a:pt x="0" y="13319"/>
                  </a:lnTo>
                  <a:cubicBezTo>
                    <a:pt x="0" y="5963"/>
                    <a:pt x="5963" y="0"/>
                    <a:pt x="1331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92731" cy="2541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96609" y="1028700"/>
            <a:ext cx="6962691" cy="3135876"/>
            <a:chOff x="0" y="0"/>
            <a:chExt cx="8459470" cy="381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59470" cy="3808730"/>
            </a:xfrm>
            <a:custGeom>
              <a:avLst/>
              <a:gdLst/>
              <a:ahLst/>
              <a:cxnLst/>
              <a:rect r="r" b="b" t="t" l="l"/>
              <a:pathLst>
                <a:path h="3808730" w="845947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4128" r="0" b="-24128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96609" y="6288591"/>
            <a:ext cx="8741036" cy="5246370"/>
            <a:chOff x="0" y="0"/>
            <a:chExt cx="6350000" cy="38112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3811270"/>
            </a:xfrm>
            <a:custGeom>
              <a:avLst/>
              <a:gdLst/>
              <a:ahLst/>
              <a:cxnLst/>
              <a:rect r="r" b="b" t="t" l="l"/>
              <a:pathLst>
                <a:path h="3811270" w="635000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232" r="0" b="-123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9144000" y="1028700"/>
            <a:ext cx="578753" cy="578753"/>
          </a:xfrm>
          <a:custGeom>
            <a:avLst/>
            <a:gdLst/>
            <a:ahLst/>
            <a:cxnLst/>
            <a:rect r="r" b="b" t="t" l="l"/>
            <a:pathLst>
              <a:path h="578753" w="578753">
                <a:moveTo>
                  <a:pt x="0" y="0"/>
                </a:moveTo>
                <a:lnTo>
                  <a:pt x="578753" y="0"/>
                </a:lnTo>
                <a:lnTo>
                  <a:pt x="578753" y="578753"/>
                </a:lnTo>
                <a:lnTo>
                  <a:pt x="0" y="578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430985"/>
            <a:ext cx="11110552" cy="1949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46"/>
              </a:lnSpc>
            </a:pPr>
            <a:r>
              <a:rPr lang="en-US" sz="8443" spc="-194">
                <a:solidFill>
                  <a:srgbClr val="017E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 Contexto: Cidades Inteligentes e Big Data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045056" y="4649565"/>
            <a:ext cx="9494307" cy="4608735"/>
            <a:chOff x="0" y="0"/>
            <a:chExt cx="2500558" cy="12138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00558" cy="1213823"/>
            </a:xfrm>
            <a:custGeom>
              <a:avLst/>
              <a:gdLst/>
              <a:ahLst/>
              <a:cxnLst/>
              <a:rect r="r" b="b" t="t" l="l"/>
              <a:pathLst>
                <a:path h="1213823" w="2500558">
                  <a:moveTo>
                    <a:pt x="35063" y="0"/>
                  </a:moveTo>
                  <a:lnTo>
                    <a:pt x="2465495" y="0"/>
                  </a:lnTo>
                  <a:cubicBezTo>
                    <a:pt x="2484860" y="0"/>
                    <a:pt x="2500558" y="15698"/>
                    <a:pt x="2500558" y="35063"/>
                  </a:cubicBezTo>
                  <a:lnTo>
                    <a:pt x="2500558" y="1178760"/>
                  </a:lnTo>
                  <a:cubicBezTo>
                    <a:pt x="2500558" y="1188059"/>
                    <a:pt x="2496864" y="1196978"/>
                    <a:pt x="2490288" y="1203553"/>
                  </a:cubicBezTo>
                  <a:cubicBezTo>
                    <a:pt x="2483713" y="1210129"/>
                    <a:pt x="2474794" y="1213823"/>
                    <a:pt x="2465495" y="1213823"/>
                  </a:cubicBezTo>
                  <a:lnTo>
                    <a:pt x="35063" y="1213823"/>
                  </a:lnTo>
                  <a:cubicBezTo>
                    <a:pt x="25764" y="1213823"/>
                    <a:pt x="16845" y="1210129"/>
                    <a:pt x="10270" y="1203553"/>
                  </a:cubicBezTo>
                  <a:cubicBezTo>
                    <a:pt x="3694" y="1196978"/>
                    <a:pt x="0" y="1188059"/>
                    <a:pt x="0" y="1178760"/>
                  </a:cubicBezTo>
                  <a:lnTo>
                    <a:pt x="0" y="35063"/>
                  </a:lnTo>
                  <a:cubicBezTo>
                    <a:pt x="0" y="25764"/>
                    <a:pt x="3694" y="16845"/>
                    <a:pt x="10270" y="10270"/>
                  </a:cubicBezTo>
                  <a:cubicBezTo>
                    <a:pt x="16845" y="3694"/>
                    <a:pt x="25764" y="0"/>
                    <a:pt x="3506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17E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00558" cy="1251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412880" y="4933082"/>
            <a:ext cx="8758659" cy="4037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017" indent="-323508" lvl="1">
              <a:lnSpc>
                <a:spcPts val="3596"/>
              </a:lnSpc>
              <a:buFont typeface="Arial"/>
              <a:buChar char="•"/>
            </a:pPr>
            <a:r>
              <a:rPr lang="en-US" sz="2996" spc="-29">
                <a:solidFill>
                  <a:srgbClr val="022369"/>
                </a:solidFill>
                <a:latin typeface="Open Sauce"/>
                <a:ea typeface="Open Sauce"/>
                <a:cs typeface="Open Sauce"/>
                <a:sym typeface="Open Sauce"/>
              </a:rPr>
              <a:t>Cidades inteligentes utilizam tecnologia e análise de dados para melhorar a qualidade de vida.</a:t>
            </a:r>
          </a:p>
          <a:p>
            <a:pPr algn="l" marL="647017" indent="-323508" lvl="1">
              <a:lnSpc>
                <a:spcPts val="3596"/>
              </a:lnSpc>
              <a:buFont typeface="Arial"/>
              <a:buChar char="•"/>
            </a:pPr>
            <a:r>
              <a:rPr lang="en-US" sz="2996" spc="-29">
                <a:solidFill>
                  <a:srgbClr val="022369"/>
                </a:solidFill>
                <a:latin typeface="Open Sauce"/>
                <a:ea typeface="Open Sauce"/>
                <a:cs typeface="Open Sauce"/>
                <a:sym typeface="Open Sauce"/>
              </a:rPr>
              <a:t>Big Data é o processamento de grandes volumes de dados de múltiplas fontes (sensores, bancos públicos, aplicativos, registros).</a:t>
            </a:r>
          </a:p>
          <a:p>
            <a:pPr algn="l" marL="647017" indent="-323508" lvl="1">
              <a:lnSpc>
                <a:spcPts val="3596"/>
              </a:lnSpc>
              <a:buFont typeface="Arial"/>
              <a:buChar char="•"/>
            </a:pPr>
            <a:r>
              <a:rPr lang="en-US" sz="2996" spc="-29">
                <a:solidFill>
                  <a:srgbClr val="022369"/>
                </a:solidFill>
                <a:latin typeface="Open Sauce"/>
                <a:ea typeface="Open Sauce"/>
                <a:cs typeface="Open Sauce"/>
                <a:sym typeface="Open Sauce"/>
              </a:rPr>
              <a:t>No trânsito, isso permite decisões baseadas em evidências e redução de acidentes.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2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4987" y="391816"/>
            <a:ext cx="17438027" cy="9503369"/>
            <a:chOff x="0" y="0"/>
            <a:chExt cx="4592731" cy="25029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92731" cy="2502945"/>
            </a:xfrm>
            <a:custGeom>
              <a:avLst/>
              <a:gdLst/>
              <a:ahLst/>
              <a:cxnLst/>
              <a:rect r="r" b="b" t="t" l="l"/>
              <a:pathLst>
                <a:path h="2502945" w="4592731">
                  <a:moveTo>
                    <a:pt x="13319" y="0"/>
                  </a:moveTo>
                  <a:lnTo>
                    <a:pt x="4579412" y="0"/>
                  </a:lnTo>
                  <a:cubicBezTo>
                    <a:pt x="4586768" y="0"/>
                    <a:pt x="4592731" y="5963"/>
                    <a:pt x="4592731" y="13319"/>
                  </a:cubicBezTo>
                  <a:lnTo>
                    <a:pt x="4592731" y="2489626"/>
                  </a:lnTo>
                  <a:cubicBezTo>
                    <a:pt x="4592731" y="2496982"/>
                    <a:pt x="4586768" y="2502945"/>
                    <a:pt x="4579412" y="2502945"/>
                  </a:cubicBezTo>
                  <a:lnTo>
                    <a:pt x="13319" y="2502945"/>
                  </a:lnTo>
                  <a:cubicBezTo>
                    <a:pt x="5963" y="2502945"/>
                    <a:pt x="0" y="2496982"/>
                    <a:pt x="0" y="2489626"/>
                  </a:cubicBezTo>
                  <a:lnTo>
                    <a:pt x="0" y="13319"/>
                  </a:lnTo>
                  <a:cubicBezTo>
                    <a:pt x="0" y="5963"/>
                    <a:pt x="5963" y="0"/>
                    <a:pt x="1331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92731" cy="2541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4987" y="5143500"/>
            <a:ext cx="6980035" cy="6309952"/>
            <a:chOff x="0" y="0"/>
            <a:chExt cx="6350000" cy="574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1270" cy="5741670"/>
            </a:xfrm>
            <a:custGeom>
              <a:avLst/>
              <a:gdLst/>
              <a:ahLst/>
              <a:cxnLst/>
              <a:rect r="r" b="b" t="t" l="l"/>
              <a:pathLst>
                <a:path h="5741670" w="6351270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242570" y="2933700"/>
                    <a:pt x="542290" y="2933700"/>
                  </a:cubicBezTo>
                  <a:lnTo>
                    <a:pt x="1148080" y="2933700"/>
                  </a:lnTo>
                  <a:cubicBezTo>
                    <a:pt x="1447800" y="2933700"/>
                    <a:pt x="1690370" y="3176270"/>
                    <a:pt x="1690370" y="3475990"/>
                  </a:cubicBezTo>
                  <a:lnTo>
                    <a:pt x="1690370" y="5199380"/>
                  </a:lnTo>
                  <a:cubicBezTo>
                    <a:pt x="1690370" y="5499100"/>
                    <a:pt x="1932940" y="5741670"/>
                    <a:pt x="2232660" y="5741670"/>
                  </a:cubicBezTo>
                  <a:lnTo>
                    <a:pt x="3599180" y="5741670"/>
                  </a:lnTo>
                  <a:cubicBezTo>
                    <a:pt x="3735070" y="5741670"/>
                    <a:pt x="3867150" y="5689600"/>
                    <a:pt x="3967480" y="5598160"/>
                  </a:cubicBezTo>
                  <a:lnTo>
                    <a:pt x="6177280" y="3553460"/>
                  </a:lnTo>
                  <a:cubicBezTo>
                    <a:pt x="6287770" y="3450590"/>
                    <a:pt x="6351270" y="3307080"/>
                    <a:pt x="6351270" y="3155950"/>
                  </a:cubicBezTo>
                  <a:lnTo>
                    <a:pt x="6351270" y="542290"/>
                  </a:lnTo>
                  <a:cubicBezTo>
                    <a:pt x="6350000" y="242570"/>
                    <a:pt x="6107430" y="0"/>
                    <a:pt x="5807710" y="0"/>
                  </a:cubicBezTo>
                  <a:lnTo>
                    <a:pt x="542290" y="0"/>
                  </a:lnTo>
                  <a:cubicBezTo>
                    <a:pt x="242570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2"/>
              <a:stretch>
                <a:fillRect l="-30357" t="0" r="-3035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016426" y="2888289"/>
            <a:ext cx="12242874" cy="5162103"/>
            <a:chOff x="0" y="0"/>
            <a:chExt cx="3224461" cy="13595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24461" cy="1359566"/>
            </a:xfrm>
            <a:custGeom>
              <a:avLst/>
              <a:gdLst/>
              <a:ahLst/>
              <a:cxnLst/>
              <a:rect r="r" b="b" t="t" l="l"/>
              <a:pathLst>
                <a:path h="1359566" w="3224461">
                  <a:moveTo>
                    <a:pt x="27192" y="0"/>
                  </a:moveTo>
                  <a:lnTo>
                    <a:pt x="3197269" y="0"/>
                  </a:lnTo>
                  <a:cubicBezTo>
                    <a:pt x="3212286" y="0"/>
                    <a:pt x="3224461" y="12174"/>
                    <a:pt x="3224461" y="27192"/>
                  </a:cubicBezTo>
                  <a:lnTo>
                    <a:pt x="3224461" y="1332375"/>
                  </a:lnTo>
                  <a:cubicBezTo>
                    <a:pt x="3224461" y="1339586"/>
                    <a:pt x="3221596" y="1346503"/>
                    <a:pt x="3216496" y="1351602"/>
                  </a:cubicBezTo>
                  <a:cubicBezTo>
                    <a:pt x="3211397" y="1356701"/>
                    <a:pt x="3204481" y="1359566"/>
                    <a:pt x="3197269" y="1359566"/>
                  </a:cubicBezTo>
                  <a:lnTo>
                    <a:pt x="27192" y="1359566"/>
                  </a:lnTo>
                  <a:cubicBezTo>
                    <a:pt x="12174" y="1359566"/>
                    <a:pt x="0" y="1347392"/>
                    <a:pt x="0" y="1332375"/>
                  </a:cubicBezTo>
                  <a:lnTo>
                    <a:pt x="0" y="27192"/>
                  </a:lnTo>
                  <a:cubicBezTo>
                    <a:pt x="0" y="12174"/>
                    <a:pt x="12174" y="0"/>
                    <a:pt x="27192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17E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224461" cy="1397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458592" y="1029660"/>
            <a:ext cx="800708" cy="800708"/>
          </a:xfrm>
          <a:custGeom>
            <a:avLst/>
            <a:gdLst/>
            <a:ahLst/>
            <a:cxnLst/>
            <a:rect r="r" b="b" t="t" l="l"/>
            <a:pathLst>
              <a:path h="800708" w="800708">
                <a:moveTo>
                  <a:pt x="0" y="0"/>
                </a:moveTo>
                <a:lnTo>
                  <a:pt x="800708" y="0"/>
                </a:lnTo>
                <a:lnTo>
                  <a:pt x="800708" y="800708"/>
                </a:lnTo>
                <a:lnTo>
                  <a:pt x="0" y="800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15718" y="1302865"/>
            <a:ext cx="9856563" cy="1426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77"/>
              </a:lnSpc>
            </a:pPr>
            <a:r>
              <a:rPr lang="en-US" sz="11813" spc="-271">
                <a:solidFill>
                  <a:srgbClr val="017E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O Dado Mestre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25779" y="3256310"/>
            <a:ext cx="11533167" cy="1361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1100" indent="-245550" lvl="1">
              <a:lnSpc>
                <a:spcPts val="2729"/>
              </a:lnSpc>
              <a:buFont typeface="Arial"/>
              <a:buChar char="•"/>
            </a:pPr>
            <a:r>
              <a:rPr lang="en-US" sz="2274" spc="-22">
                <a:solidFill>
                  <a:srgbClr val="022369"/>
                </a:solidFill>
                <a:latin typeface="Open Sauce"/>
                <a:ea typeface="Open Sauce"/>
                <a:cs typeface="Open Sauce"/>
                <a:sym typeface="Open Sauce"/>
              </a:rPr>
              <a:t>O dado mestre (Master Data) é a informação central, limpa e confiável, usada como base para todas as análises.</a:t>
            </a:r>
          </a:p>
          <a:p>
            <a:pPr algn="l" marL="491100" indent="-245550" lvl="1">
              <a:lnSpc>
                <a:spcPts val="2729"/>
              </a:lnSpc>
              <a:buFont typeface="Arial"/>
              <a:buChar char="•"/>
            </a:pPr>
            <a:r>
              <a:rPr lang="en-US" sz="2274" spc="-22">
                <a:solidFill>
                  <a:srgbClr val="022369"/>
                </a:solidFill>
                <a:latin typeface="Open Sauce"/>
                <a:ea typeface="Open Sauce"/>
                <a:cs typeface="Open Sauce"/>
                <a:sym typeface="Open Sauce"/>
              </a:rPr>
              <a:t>A Ba</a:t>
            </a:r>
            <a:r>
              <a:rPr lang="en-US" sz="2274" spc="-22">
                <a:solidFill>
                  <a:srgbClr val="022369"/>
                </a:solidFill>
                <a:latin typeface="Open Sauce"/>
                <a:ea typeface="Open Sauce"/>
                <a:cs typeface="Open Sauce"/>
                <a:sym typeface="Open Sauce"/>
              </a:rPr>
              <a:t>se de Dados da CET: A CET utiliza o pareamento de dados (juntando dados de BO e IML/SIM da Saúde) para criar essa base confiável.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25779" y="4880113"/>
            <a:ext cx="11533167" cy="1361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274" spc="-22">
                <a:solidFill>
                  <a:srgbClr val="022369"/>
                </a:solidFill>
                <a:latin typeface="Open Sauce"/>
                <a:ea typeface="Open Sauce"/>
                <a:cs typeface="Open Sauce"/>
                <a:sym typeface="Open Sauce"/>
              </a:rPr>
              <a:t>Os Três Dados Mestres Críticos:</a:t>
            </a:r>
          </a:p>
          <a:p>
            <a:pPr algn="l" marL="491100" indent="-245550" lvl="1">
              <a:lnSpc>
                <a:spcPts val="2729"/>
              </a:lnSpc>
              <a:buFont typeface="Arial"/>
              <a:buChar char="•"/>
            </a:pPr>
            <a:r>
              <a:rPr lang="en-US" sz="2274" spc="-22">
                <a:solidFill>
                  <a:srgbClr val="022369"/>
                </a:solidFill>
                <a:latin typeface="Open Sauce"/>
                <a:ea typeface="Open Sauce"/>
                <a:cs typeface="Open Sauce"/>
                <a:sym typeface="Open Sauce"/>
              </a:rPr>
              <a:t>Vítima (Pessoa): Perfil do usuário, idade, ocupação.</a:t>
            </a:r>
          </a:p>
          <a:p>
            <a:pPr algn="l" marL="491100" indent="-245550" lvl="1">
              <a:lnSpc>
                <a:spcPts val="2729"/>
              </a:lnSpc>
              <a:buFont typeface="Arial"/>
              <a:buChar char="•"/>
            </a:pPr>
            <a:r>
              <a:rPr lang="en-US" sz="2274" spc="-22">
                <a:solidFill>
                  <a:srgbClr val="022369"/>
                </a:solidFill>
                <a:latin typeface="Open Sauce"/>
                <a:ea typeface="Open Sauce"/>
                <a:cs typeface="Open Sauce"/>
                <a:sym typeface="Open Sauce"/>
              </a:rPr>
              <a:t>Local (Via/Endereço): Geografia precisa da ocorrência.</a:t>
            </a:r>
          </a:p>
          <a:p>
            <a:pPr algn="l" marL="491100" indent="-245550" lvl="1">
              <a:lnSpc>
                <a:spcPts val="2729"/>
              </a:lnSpc>
              <a:buFont typeface="Arial"/>
              <a:buChar char="•"/>
            </a:pPr>
            <a:r>
              <a:rPr lang="en-US" sz="2274" spc="-22">
                <a:solidFill>
                  <a:srgbClr val="022369"/>
                </a:solidFill>
                <a:latin typeface="Open Sauce"/>
                <a:ea typeface="Open Sauce"/>
                <a:cs typeface="Open Sauce"/>
                <a:sym typeface="Open Sauce"/>
              </a:rPr>
              <a:t>Acidente (Ocorrência): Tipo (Atropelamento ou Veicular) e veículos envolvidos.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71279" y="6499153"/>
            <a:ext cx="11533167" cy="1361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</a:p>
          <a:p>
            <a:pPr algn="l" marL="491100" indent="-245550" lvl="1">
              <a:lnSpc>
                <a:spcPts val="2729"/>
              </a:lnSpc>
              <a:buFont typeface="Arial"/>
              <a:buChar char="•"/>
            </a:pPr>
            <a:r>
              <a:rPr lang="en-US" sz="2274" spc="-22">
                <a:solidFill>
                  <a:srgbClr val="022369"/>
                </a:solidFill>
                <a:latin typeface="Open Sauce"/>
                <a:ea typeface="Open Sauce"/>
                <a:cs typeface="Open Sauce"/>
                <a:sym typeface="Open Sauce"/>
              </a:rPr>
              <a:t>Storytelling: A qualidade dessa integração (Dado Mestre) permitiu que a CET contabilizasse mortes ocorridas em até 30 dias após o acidente, garantindo estatísticas alinhadas a padrões globais (OMS).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2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4987" y="391816"/>
            <a:ext cx="17438027" cy="9503369"/>
            <a:chOff x="0" y="0"/>
            <a:chExt cx="4592731" cy="25029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92731" cy="2502945"/>
            </a:xfrm>
            <a:custGeom>
              <a:avLst/>
              <a:gdLst/>
              <a:ahLst/>
              <a:cxnLst/>
              <a:rect r="r" b="b" t="t" l="l"/>
              <a:pathLst>
                <a:path h="2502945" w="4592731">
                  <a:moveTo>
                    <a:pt x="13319" y="0"/>
                  </a:moveTo>
                  <a:lnTo>
                    <a:pt x="4579412" y="0"/>
                  </a:lnTo>
                  <a:cubicBezTo>
                    <a:pt x="4586768" y="0"/>
                    <a:pt x="4592731" y="5963"/>
                    <a:pt x="4592731" y="13319"/>
                  </a:cubicBezTo>
                  <a:lnTo>
                    <a:pt x="4592731" y="2489626"/>
                  </a:lnTo>
                  <a:cubicBezTo>
                    <a:pt x="4592731" y="2496982"/>
                    <a:pt x="4586768" y="2502945"/>
                    <a:pt x="4579412" y="2502945"/>
                  </a:cubicBezTo>
                  <a:lnTo>
                    <a:pt x="13319" y="2502945"/>
                  </a:lnTo>
                  <a:cubicBezTo>
                    <a:pt x="5963" y="2502945"/>
                    <a:pt x="0" y="2496982"/>
                    <a:pt x="0" y="2489626"/>
                  </a:cubicBezTo>
                  <a:lnTo>
                    <a:pt x="0" y="13319"/>
                  </a:lnTo>
                  <a:cubicBezTo>
                    <a:pt x="0" y="5963"/>
                    <a:pt x="5963" y="0"/>
                    <a:pt x="1331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92731" cy="2541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459396"/>
            <a:ext cx="8747017" cy="5484464"/>
          </a:xfrm>
          <a:custGeom>
            <a:avLst/>
            <a:gdLst/>
            <a:ahLst/>
            <a:cxnLst/>
            <a:rect r="r" b="b" t="t" l="l"/>
            <a:pathLst>
              <a:path h="5484464" w="8747017">
                <a:moveTo>
                  <a:pt x="0" y="0"/>
                </a:moveTo>
                <a:lnTo>
                  <a:pt x="8747017" y="0"/>
                </a:lnTo>
                <a:lnTo>
                  <a:pt x="8747017" y="5484464"/>
                </a:lnTo>
                <a:lnTo>
                  <a:pt x="0" y="548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34456" y="3459396"/>
            <a:ext cx="6924844" cy="5463638"/>
          </a:xfrm>
          <a:custGeom>
            <a:avLst/>
            <a:gdLst/>
            <a:ahLst/>
            <a:cxnLst/>
            <a:rect r="r" b="b" t="t" l="l"/>
            <a:pathLst>
              <a:path h="5463638" w="6924844">
                <a:moveTo>
                  <a:pt x="0" y="0"/>
                </a:moveTo>
                <a:lnTo>
                  <a:pt x="6924844" y="0"/>
                </a:lnTo>
                <a:lnTo>
                  <a:pt x="6924844" y="5463639"/>
                </a:lnTo>
                <a:lnTo>
                  <a:pt x="0" y="5463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28440" y="1188480"/>
            <a:ext cx="9431120" cy="916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5"/>
              </a:lnSpc>
            </a:pPr>
            <a:r>
              <a:rPr lang="en-US" sz="7546" spc="-173">
                <a:solidFill>
                  <a:srgbClr val="017E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Dados Gerais (2021)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55762" y="2362901"/>
            <a:ext cx="4776475" cy="838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 spc="-28" b="true">
                <a:solidFill>
                  <a:srgbClr val="02236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 Dimensão da Tragédia: 2,25 Vítimas Fatais por Dia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2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4987" y="391816"/>
            <a:ext cx="17438027" cy="9503369"/>
            <a:chOff x="0" y="0"/>
            <a:chExt cx="4592731" cy="25029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92731" cy="2502945"/>
            </a:xfrm>
            <a:custGeom>
              <a:avLst/>
              <a:gdLst/>
              <a:ahLst/>
              <a:cxnLst/>
              <a:rect r="r" b="b" t="t" l="l"/>
              <a:pathLst>
                <a:path h="2502945" w="4592731">
                  <a:moveTo>
                    <a:pt x="13319" y="0"/>
                  </a:moveTo>
                  <a:lnTo>
                    <a:pt x="4579412" y="0"/>
                  </a:lnTo>
                  <a:cubicBezTo>
                    <a:pt x="4586768" y="0"/>
                    <a:pt x="4592731" y="5963"/>
                    <a:pt x="4592731" y="13319"/>
                  </a:cubicBezTo>
                  <a:lnTo>
                    <a:pt x="4592731" y="2489626"/>
                  </a:lnTo>
                  <a:cubicBezTo>
                    <a:pt x="4592731" y="2496982"/>
                    <a:pt x="4586768" y="2502945"/>
                    <a:pt x="4579412" y="2502945"/>
                  </a:cubicBezTo>
                  <a:lnTo>
                    <a:pt x="13319" y="2502945"/>
                  </a:lnTo>
                  <a:cubicBezTo>
                    <a:pt x="5963" y="2502945"/>
                    <a:pt x="0" y="2496982"/>
                    <a:pt x="0" y="2489626"/>
                  </a:cubicBezTo>
                  <a:lnTo>
                    <a:pt x="0" y="13319"/>
                  </a:lnTo>
                  <a:cubicBezTo>
                    <a:pt x="0" y="5963"/>
                    <a:pt x="5963" y="0"/>
                    <a:pt x="1331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92731" cy="2541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09313" y="4071528"/>
            <a:ext cx="10117733" cy="3503129"/>
          </a:xfrm>
          <a:custGeom>
            <a:avLst/>
            <a:gdLst/>
            <a:ahLst/>
            <a:cxnLst/>
            <a:rect r="r" b="b" t="t" l="l"/>
            <a:pathLst>
              <a:path h="3503129" w="10117733">
                <a:moveTo>
                  <a:pt x="0" y="0"/>
                </a:moveTo>
                <a:lnTo>
                  <a:pt x="10117732" y="0"/>
                </a:lnTo>
                <a:lnTo>
                  <a:pt x="10117732" y="3503129"/>
                </a:lnTo>
                <a:lnTo>
                  <a:pt x="0" y="3503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93753" y="2200753"/>
            <a:ext cx="10700495" cy="1032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9"/>
              </a:lnSpc>
            </a:pPr>
            <a:r>
              <a:rPr lang="en-US" sz="8562" spc="-196">
                <a:solidFill>
                  <a:srgbClr val="017E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Dados Gerais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47887" y="3751515"/>
            <a:ext cx="6393482" cy="4591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3"/>
              </a:lnSpc>
            </a:pPr>
            <a:r>
              <a:rPr lang="en-US" sz="2561" spc="-25" b="true">
                <a:solidFill>
                  <a:srgbClr val="02236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Tendência de 10 Anos </a:t>
            </a:r>
          </a:p>
          <a:p>
            <a:pPr algn="l" marL="553051" indent="-276526" lvl="1">
              <a:lnSpc>
                <a:spcPts val="3073"/>
              </a:lnSpc>
              <a:buFont typeface="Arial"/>
              <a:buChar char="•"/>
            </a:pPr>
            <a:r>
              <a:rPr lang="en-US" b="true" sz="2561" spc="-25">
                <a:solidFill>
                  <a:srgbClr val="02236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Houve uma redução total de 33,14% nos óbitos entre 2012 e 2021.</a:t>
            </a:r>
          </a:p>
          <a:p>
            <a:pPr algn="l" marL="553051" indent="-276526" lvl="1">
              <a:lnSpc>
                <a:spcPts val="3073"/>
              </a:lnSpc>
              <a:buFont typeface="Arial"/>
              <a:buChar char="•"/>
            </a:pPr>
            <a:r>
              <a:rPr lang="en-US" b="true" sz="2561" spc="-25">
                <a:solidFill>
                  <a:srgbClr val="02236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Maior Redução: Pedestres, com 47,04%.</a:t>
            </a:r>
          </a:p>
          <a:p>
            <a:pPr algn="l" marL="553051" indent="-276526" lvl="1">
              <a:lnSpc>
                <a:spcPts val="3073"/>
              </a:lnSpc>
              <a:buFont typeface="Arial"/>
              <a:buChar char="•"/>
            </a:pPr>
            <a:r>
              <a:rPr lang="en-US" b="true" sz="2561" spc="-25">
                <a:solidFill>
                  <a:srgbClr val="02236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Menor Redução (e maior problema): Motociclistas, com 17,12%.</a:t>
            </a:r>
          </a:p>
          <a:p>
            <a:pPr algn="l">
              <a:lnSpc>
                <a:spcPts val="3073"/>
              </a:lnSpc>
            </a:pPr>
          </a:p>
          <a:p>
            <a:pPr algn="l">
              <a:lnSpc>
                <a:spcPts val="3073"/>
              </a:lnSpc>
            </a:pPr>
            <a:r>
              <a:rPr lang="en-US" sz="2561" spc="-25" b="true">
                <a:solidFill>
                  <a:srgbClr val="02236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Em 2021, praticamente um motociclista por dia perdeu a vida em acidentes de trânsito em São Paulo (0,99 motociclista/dia)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862399" y="2183232"/>
            <a:ext cx="800708" cy="800708"/>
          </a:xfrm>
          <a:custGeom>
            <a:avLst/>
            <a:gdLst/>
            <a:ahLst/>
            <a:cxnLst/>
            <a:rect r="r" b="b" t="t" l="l"/>
            <a:pathLst>
              <a:path h="800708" w="800708">
                <a:moveTo>
                  <a:pt x="0" y="0"/>
                </a:moveTo>
                <a:lnTo>
                  <a:pt x="800708" y="0"/>
                </a:lnTo>
                <a:lnTo>
                  <a:pt x="800708" y="800708"/>
                </a:lnTo>
                <a:lnTo>
                  <a:pt x="0" y="800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2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4987" y="391816"/>
            <a:ext cx="17438027" cy="9503369"/>
            <a:chOff x="0" y="0"/>
            <a:chExt cx="4592731" cy="25029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92731" cy="2502945"/>
            </a:xfrm>
            <a:custGeom>
              <a:avLst/>
              <a:gdLst/>
              <a:ahLst/>
              <a:cxnLst/>
              <a:rect r="r" b="b" t="t" l="l"/>
              <a:pathLst>
                <a:path h="2502945" w="4592731">
                  <a:moveTo>
                    <a:pt x="13319" y="0"/>
                  </a:moveTo>
                  <a:lnTo>
                    <a:pt x="4579412" y="0"/>
                  </a:lnTo>
                  <a:cubicBezTo>
                    <a:pt x="4586768" y="0"/>
                    <a:pt x="4592731" y="5963"/>
                    <a:pt x="4592731" y="13319"/>
                  </a:cubicBezTo>
                  <a:lnTo>
                    <a:pt x="4592731" y="2489626"/>
                  </a:lnTo>
                  <a:cubicBezTo>
                    <a:pt x="4592731" y="2496982"/>
                    <a:pt x="4586768" y="2502945"/>
                    <a:pt x="4579412" y="2502945"/>
                  </a:cubicBezTo>
                  <a:lnTo>
                    <a:pt x="13319" y="2502945"/>
                  </a:lnTo>
                  <a:cubicBezTo>
                    <a:pt x="5963" y="2502945"/>
                    <a:pt x="0" y="2496982"/>
                    <a:pt x="0" y="2489626"/>
                  </a:cubicBezTo>
                  <a:lnTo>
                    <a:pt x="0" y="13319"/>
                  </a:lnTo>
                  <a:cubicBezTo>
                    <a:pt x="0" y="5963"/>
                    <a:pt x="5963" y="0"/>
                    <a:pt x="1331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92731" cy="2541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13191412" y="1168661"/>
            <a:ext cx="1223885" cy="1223885"/>
          </a:xfrm>
          <a:custGeom>
            <a:avLst/>
            <a:gdLst/>
            <a:ahLst/>
            <a:cxnLst/>
            <a:rect r="r" b="b" t="t" l="l"/>
            <a:pathLst>
              <a:path h="1223885" w="1223885">
                <a:moveTo>
                  <a:pt x="0" y="0"/>
                </a:moveTo>
                <a:lnTo>
                  <a:pt x="1223885" y="0"/>
                </a:lnTo>
                <a:lnTo>
                  <a:pt x="1223885" y="1223884"/>
                </a:lnTo>
                <a:lnTo>
                  <a:pt x="0" y="1223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2002" y="2846840"/>
            <a:ext cx="10886320" cy="6411460"/>
          </a:xfrm>
          <a:custGeom>
            <a:avLst/>
            <a:gdLst/>
            <a:ahLst/>
            <a:cxnLst/>
            <a:rect r="r" b="b" t="t" l="l"/>
            <a:pathLst>
              <a:path h="6411460" w="10886320">
                <a:moveTo>
                  <a:pt x="0" y="0"/>
                </a:moveTo>
                <a:lnTo>
                  <a:pt x="10886320" y="0"/>
                </a:lnTo>
                <a:lnTo>
                  <a:pt x="10886320" y="6411460"/>
                </a:lnTo>
                <a:lnTo>
                  <a:pt x="0" y="6411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28705" y="1209675"/>
            <a:ext cx="11762707" cy="1322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4"/>
              </a:lnSpc>
            </a:pPr>
            <a:r>
              <a:rPr lang="en-US" sz="5729" spc="-131">
                <a:solidFill>
                  <a:srgbClr val="017E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O Risco nos Envolvidos: Comparando Participação e Fatalidade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06516" y="4593421"/>
            <a:ext cx="4941385" cy="2870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1"/>
              </a:lnSpc>
              <a:spcBef>
                <a:spcPct val="0"/>
              </a:spcBef>
            </a:pPr>
            <a:r>
              <a:rPr lang="en-US" sz="2715" spc="-27">
                <a:solidFill>
                  <a:srgbClr val="022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A análise de Big Data revela a urgência de regulamentação e fiscalização para o modal de duas rodas e veículos de carga, pois eles representam um risco desproporcional.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2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4987" y="391816"/>
            <a:ext cx="17438027" cy="9503369"/>
            <a:chOff x="0" y="0"/>
            <a:chExt cx="4592731" cy="25029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92731" cy="2502945"/>
            </a:xfrm>
            <a:custGeom>
              <a:avLst/>
              <a:gdLst/>
              <a:ahLst/>
              <a:cxnLst/>
              <a:rect r="r" b="b" t="t" l="l"/>
              <a:pathLst>
                <a:path h="2502945" w="4592731">
                  <a:moveTo>
                    <a:pt x="13319" y="0"/>
                  </a:moveTo>
                  <a:lnTo>
                    <a:pt x="4579412" y="0"/>
                  </a:lnTo>
                  <a:cubicBezTo>
                    <a:pt x="4586768" y="0"/>
                    <a:pt x="4592731" y="5963"/>
                    <a:pt x="4592731" y="13319"/>
                  </a:cubicBezTo>
                  <a:lnTo>
                    <a:pt x="4592731" y="2489626"/>
                  </a:lnTo>
                  <a:cubicBezTo>
                    <a:pt x="4592731" y="2496982"/>
                    <a:pt x="4586768" y="2502945"/>
                    <a:pt x="4579412" y="2502945"/>
                  </a:cubicBezTo>
                  <a:lnTo>
                    <a:pt x="13319" y="2502945"/>
                  </a:lnTo>
                  <a:cubicBezTo>
                    <a:pt x="5963" y="2502945"/>
                    <a:pt x="0" y="2496982"/>
                    <a:pt x="0" y="2489626"/>
                  </a:cubicBezTo>
                  <a:lnTo>
                    <a:pt x="0" y="13319"/>
                  </a:lnTo>
                  <a:cubicBezTo>
                    <a:pt x="0" y="5963"/>
                    <a:pt x="5963" y="0"/>
                    <a:pt x="1331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92731" cy="2541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55321" y="8632312"/>
            <a:ext cx="603979" cy="603979"/>
          </a:xfrm>
          <a:custGeom>
            <a:avLst/>
            <a:gdLst/>
            <a:ahLst/>
            <a:cxnLst/>
            <a:rect r="r" b="b" t="t" l="l"/>
            <a:pathLst>
              <a:path h="603979" w="603979">
                <a:moveTo>
                  <a:pt x="0" y="0"/>
                </a:moveTo>
                <a:lnTo>
                  <a:pt x="603979" y="0"/>
                </a:lnTo>
                <a:lnTo>
                  <a:pt x="603979" y="603979"/>
                </a:lnTo>
                <a:lnTo>
                  <a:pt x="0" y="603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13512" y="4061665"/>
            <a:ext cx="10060976" cy="5521533"/>
          </a:xfrm>
          <a:custGeom>
            <a:avLst/>
            <a:gdLst/>
            <a:ahLst/>
            <a:cxnLst/>
            <a:rect r="r" b="b" t="t" l="l"/>
            <a:pathLst>
              <a:path h="5521533" w="10060976">
                <a:moveTo>
                  <a:pt x="0" y="0"/>
                </a:moveTo>
                <a:lnTo>
                  <a:pt x="10060976" y="0"/>
                </a:lnTo>
                <a:lnTo>
                  <a:pt x="10060976" y="5521534"/>
                </a:lnTo>
                <a:lnTo>
                  <a:pt x="0" y="5521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61438" y="854628"/>
            <a:ext cx="13565124" cy="1987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6"/>
              </a:lnSpc>
            </a:pPr>
            <a:r>
              <a:rPr lang="en-US" sz="8605" spc="-197">
                <a:solidFill>
                  <a:srgbClr val="017E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A Geografia e o Calendário da Fatalidade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05695" y="3034810"/>
            <a:ext cx="10676611" cy="83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7"/>
              </a:lnSpc>
            </a:pPr>
            <a:r>
              <a:rPr lang="en-US" sz="2764" spc="-27">
                <a:solidFill>
                  <a:srgbClr val="022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Os acidentes fatais são mais frequentes aos Domingos (157 acidentes) e Sábados (137 acidentes).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2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4987" y="391816"/>
            <a:ext cx="17438027" cy="9503369"/>
            <a:chOff x="0" y="0"/>
            <a:chExt cx="4592731" cy="25029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92731" cy="2502945"/>
            </a:xfrm>
            <a:custGeom>
              <a:avLst/>
              <a:gdLst/>
              <a:ahLst/>
              <a:cxnLst/>
              <a:rect r="r" b="b" t="t" l="l"/>
              <a:pathLst>
                <a:path h="2502945" w="4592731">
                  <a:moveTo>
                    <a:pt x="13319" y="0"/>
                  </a:moveTo>
                  <a:lnTo>
                    <a:pt x="4579412" y="0"/>
                  </a:lnTo>
                  <a:cubicBezTo>
                    <a:pt x="4586768" y="0"/>
                    <a:pt x="4592731" y="5963"/>
                    <a:pt x="4592731" y="13319"/>
                  </a:cubicBezTo>
                  <a:lnTo>
                    <a:pt x="4592731" y="2489626"/>
                  </a:lnTo>
                  <a:cubicBezTo>
                    <a:pt x="4592731" y="2496982"/>
                    <a:pt x="4586768" y="2502945"/>
                    <a:pt x="4579412" y="2502945"/>
                  </a:cubicBezTo>
                  <a:lnTo>
                    <a:pt x="13319" y="2502945"/>
                  </a:lnTo>
                  <a:cubicBezTo>
                    <a:pt x="5963" y="2502945"/>
                    <a:pt x="0" y="2496982"/>
                    <a:pt x="0" y="2489626"/>
                  </a:cubicBezTo>
                  <a:lnTo>
                    <a:pt x="0" y="13319"/>
                  </a:lnTo>
                  <a:cubicBezTo>
                    <a:pt x="0" y="5963"/>
                    <a:pt x="5963" y="0"/>
                    <a:pt x="1331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92731" cy="2541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55321" y="8632312"/>
            <a:ext cx="603979" cy="603979"/>
          </a:xfrm>
          <a:custGeom>
            <a:avLst/>
            <a:gdLst/>
            <a:ahLst/>
            <a:cxnLst/>
            <a:rect r="r" b="b" t="t" l="l"/>
            <a:pathLst>
              <a:path h="603979" w="603979">
                <a:moveTo>
                  <a:pt x="0" y="0"/>
                </a:moveTo>
                <a:lnTo>
                  <a:pt x="603979" y="0"/>
                </a:lnTo>
                <a:lnTo>
                  <a:pt x="603979" y="603979"/>
                </a:lnTo>
                <a:lnTo>
                  <a:pt x="0" y="603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850047"/>
            <a:ext cx="9572997" cy="7837653"/>
          </a:xfrm>
          <a:custGeom>
            <a:avLst/>
            <a:gdLst/>
            <a:ahLst/>
            <a:cxnLst/>
            <a:rect r="r" b="b" t="t" l="l"/>
            <a:pathLst>
              <a:path h="7837653" w="9572997">
                <a:moveTo>
                  <a:pt x="0" y="0"/>
                </a:moveTo>
                <a:lnTo>
                  <a:pt x="9572997" y="0"/>
                </a:lnTo>
                <a:lnTo>
                  <a:pt x="9572997" y="7837653"/>
                </a:lnTo>
                <a:lnTo>
                  <a:pt x="0" y="78376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3053" y="703598"/>
            <a:ext cx="17241894" cy="888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1"/>
              </a:lnSpc>
            </a:pPr>
            <a:r>
              <a:rPr lang="en-US" sz="7415" spc="-170">
                <a:solidFill>
                  <a:srgbClr val="017E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A Geografia e o Calendário da Fatalidade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01622" y="4359817"/>
            <a:ext cx="6581436" cy="156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7"/>
              </a:lnSpc>
            </a:pPr>
            <a:r>
              <a:rPr lang="en-US" sz="3464" spc="-34">
                <a:solidFill>
                  <a:srgbClr val="022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Maior concentração nas madrugadas e finais de noite dos finais de semana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DAG3IdkXiuU</dc:identifier>
  <dcterms:modified xsi:type="dcterms:W3CDTF">2011-08-01T06:04:30Z</dcterms:modified>
  <cp:revision>1</cp:revision>
  <dc:title>Blue and Green Modern Smart Cities Presentation</dc:title>
</cp:coreProperties>
</file>